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7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0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AB2"/>
    <a:srgbClr val="CDC780"/>
    <a:srgbClr val="991E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 snapToGrid="0" snapToObjects="1">
      <p:cViewPr varScale="1">
        <p:scale>
          <a:sx n="107" d="100"/>
          <a:sy n="107" d="100"/>
        </p:scale>
        <p:origin x="-1098" y="-84"/>
      </p:cViewPr>
      <p:guideLst>
        <p:guide orient="horz" pos="864"/>
        <p:guide pos="28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0E3FD-5C21-4611-9B3E-7777D4B56F03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7A74C-55FD-4D3B-85CD-4260F4D64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18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FC3B-DA47-7D42-9D0C-0213A9F4F34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FB2-91AF-0541-A665-CE4CCE5FB55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CHEMS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28545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ig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55122"/>
            <a:ext cx="8229600" cy="457200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defRPr sz="2400" b="0" i="0">
                <a:solidFill>
                  <a:srgbClr val="991E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538133"/>
            <a:ext cx="8229600" cy="457200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sz="1400" b="0" i="0" cap="none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SOURCE: 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FC3B-DA47-7D42-9D0C-0213A9F4F34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FB2-91AF-0541-A665-CE4CCE5FB55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700605"/>
            <a:ext cx="9144000" cy="0"/>
          </a:xfrm>
          <a:prstGeom prst="line">
            <a:avLst/>
          </a:prstGeom>
          <a:ln w="2540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-1"/>
            <a:ext cx="9144000" cy="685800"/>
          </a:xfrm>
          <a:prstGeom prst="rect">
            <a:avLst/>
          </a:prstGeom>
          <a:solidFill>
            <a:srgbClr val="FCEA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GraphLogo_Ima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57168"/>
            <a:ext cx="9143391" cy="120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45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FC3B-DA47-7D42-9D0C-0213A9F4F34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FB2-91AF-0541-A665-CE4CCE5FB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9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5FC3B-DA47-7D42-9D0C-0213A9F4F34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8DFB2-91AF-0541-A665-CE4CCE5FB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1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Minion Pro"/>
          <a:ea typeface="+mj-ea"/>
          <a:cs typeface="Minio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inion Pro"/>
          <a:ea typeface="+mn-ea"/>
          <a:cs typeface="Mini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inion Pro"/>
          <a:ea typeface="+mn-ea"/>
          <a:cs typeface="Mini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inion Pro"/>
          <a:ea typeface="+mn-ea"/>
          <a:cs typeface="Mini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inion Pro"/>
          <a:ea typeface="+mn-ea"/>
          <a:cs typeface="Mini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inion Pro"/>
          <a:ea typeface="+mn-ea"/>
          <a:cs typeface="Mini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102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Graduate and Professional Degree </a:t>
            </a:r>
            <a:r>
              <a:rPr lang="en-US" dirty="0" smtClean="0"/>
              <a:t>Attainment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460996"/>
            <a:ext cx="8229600" cy="457200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i="1" dirty="0"/>
              <a:t>How Liberal Arts and Sciences Majors Fare in Employment.</a:t>
            </a:r>
            <a:r>
              <a:rPr lang="en-US" dirty="0"/>
              <a:t> </a:t>
            </a:r>
            <a:r>
              <a:rPr lang="en-US" dirty="0" smtClean="0"/>
              <a:t>2013</a:t>
            </a:r>
            <a:endParaRPr lang="en-US" dirty="0"/>
          </a:p>
        </p:txBody>
      </p:sp>
      <p:pic>
        <p:nvPicPr>
          <p:cNvPr id="4" name="Picture 3" descr="Figure_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1600"/>
            <a:ext cx="7296426" cy="394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067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College Graduate Unemployment </a:t>
            </a:r>
            <a:r>
              <a:rPr lang="en-US" dirty="0" smtClean="0"/>
              <a:t>Rates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37211"/>
            <a:ext cx="8229600" cy="457200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i="1" dirty="0"/>
              <a:t>How Liberal Arts and Sciences Majors Fare in Employment.</a:t>
            </a:r>
            <a:r>
              <a:rPr lang="en-US" dirty="0"/>
              <a:t> 2013</a:t>
            </a:r>
          </a:p>
        </p:txBody>
      </p:sp>
      <p:pic>
        <p:nvPicPr>
          <p:cNvPr id="5" name="Picture 4" descr="Figure_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23" y="1371600"/>
            <a:ext cx="7832838" cy="409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735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Percentages of Graduates in Top 5 </a:t>
            </a:r>
            <a:r>
              <a:rPr lang="en-US" dirty="0" smtClean="0"/>
              <a:t>Professions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317071"/>
            <a:ext cx="8229600" cy="457200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i="1" dirty="0"/>
              <a:t>How Liberal Arts and Sciences Majors Fare in Employment.</a:t>
            </a:r>
            <a:r>
              <a:rPr lang="en-US" dirty="0"/>
              <a:t> 2013</a:t>
            </a:r>
          </a:p>
        </p:txBody>
      </p:sp>
      <p:pic>
        <p:nvPicPr>
          <p:cNvPr id="4" name="Picture 3" descr="Figure_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9301"/>
            <a:ext cx="7314713" cy="378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436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5068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College Graduates in Education and Social Services </a:t>
            </a:r>
            <a:r>
              <a:rPr lang="en-US" dirty="0" smtClean="0"/>
              <a:t>Professions </a:t>
            </a:r>
            <a:r>
              <a:rPr lang="en-US" sz="2300" dirty="0" smtClean="0"/>
              <a:t>(2010-11)</a:t>
            </a:r>
            <a:endParaRPr lang="en-US" sz="2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272791"/>
            <a:ext cx="8229600" cy="829733"/>
          </a:xfrm>
        </p:spPr>
        <p:txBody>
          <a:bodyPr>
            <a:normAutofit/>
          </a:bodyPr>
          <a:lstStyle/>
          <a:p>
            <a:r>
              <a:rPr lang="en-US" sz="1200" dirty="0"/>
              <a:t>Source: </a:t>
            </a:r>
            <a:r>
              <a:rPr lang="en-US" sz="1200" i="1" dirty="0"/>
              <a:t>How Liberal Arts and Sciences Majors Fare in Employment.</a:t>
            </a:r>
            <a:r>
              <a:rPr lang="en-US" sz="1200" dirty="0"/>
              <a:t> 2013</a:t>
            </a:r>
          </a:p>
          <a:p>
            <a:pPr>
              <a:spcBef>
                <a:spcPts val="600"/>
              </a:spcBef>
            </a:pPr>
            <a:r>
              <a:rPr lang="en-US" sz="1100" dirty="0"/>
              <a:t>Note: For this study, the category of “social services professions” includes </a:t>
            </a:r>
            <a:r>
              <a:rPr lang="en-US" sz="1100" dirty="0" smtClean="0"/>
              <a:t>counselors; </a:t>
            </a:r>
            <a:br>
              <a:rPr lang="en-US" sz="1100" dirty="0" smtClean="0"/>
            </a:br>
            <a:r>
              <a:rPr lang="en-US" sz="1100" dirty="0" smtClean="0"/>
              <a:t>social </a:t>
            </a:r>
            <a:r>
              <a:rPr lang="en-US" sz="1100" dirty="0"/>
              <a:t>workers; </a:t>
            </a:r>
            <a:r>
              <a:rPr lang="en-US" sz="1100" dirty="0" smtClean="0"/>
              <a:t>social </a:t>
            </a:r>
            <a:r>
              <a:rPr lang="en-US" sz="1100" dirty="0"/>
              <a:t>and human/community service assistants, managers, and specialists; </a:t>
            </a:r>
            <a:br>
              <a:rPr lang="en-US" sz="1100" dirty="0"/>
            </a:br>
            <a:r>
              <a:rPr lang="en-US" sz="1100" dirty="0" smtClean="0"/>
              <a:t>clergy </a:t>
            </a:r>
            <a:r>
              <a:rPr lang="en-US" sz="1100" dirty="0"/>
              <a:t>and other </a:t>
            </a:r>
            <a:r>
              <a:rPr lang="en-US" sz="1100" dirty="0" smtClean="0"/>
              <a:t>religious </a:t>
            </a:r>
            <a:r>
              <a:rPr lang="en-US" sz="1100" dirty="0"/>
              <a:t>workers; and similar categories</a:t>
            </a:r>
            <a:r>
              <a:rPr lang="en-US" sz="1100" dirty="0" smtClean="0"/>
              <a:t>.</a:t>
            </a:r>
            <a:endParaRPr lang="en-US" sz="1100" dirty="0"/>
          </a:p>
        </p:txBody>
      </p:sp>
      <p:pic>
        <p:nvPicPr>
          <p:cNvPr id="4" name="Picture 3" descr="Figure_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27019"/>
            <a:ext cx="8357059" cy="3748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013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51262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Women Overrepresented in Education and Social Services </a:t>
            </a:r>
            <a:r>
              <a:rPr lang="en-US" dirty="0" smtClean="0"/>
              <a:t>Professions (2010-2011)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80705"/>
            <a:ext cx="8229600" cy="9228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Source: </a:t>
            </a:r>
            <a:r>
              <a:rPr lang="en-US" i="1" dirty="0"/>
              <a:t>How Liberal Arts and Sciences Majors Fare in Employment.</a:t>
            </a:r>
            <a:r>
              <a:rPr lang="en-US" dirty="0"/>
              <a:t> 2013</a:t>
            </a:r>
          </a:p>
          <a:p>
            <a:pPr>
              <a:spcBef>
                <a:spcPts val="600"/>
              </a:spcBef>
            </a:pPr>
            <a:r>
              <a:rPr lang="en-US" dirty="0"/>
              <a:t>Note: For this study, the category of “social services professions” includes </a:t>
            </a:r>
            <a:r>
              <a:rPr lang="en-US" dirty="0" smtClean="0"/>
              <a:t>counselors; </a:t>
            </a:r>
            <a:r>
              <a:rPr lang="en-US" dirty="0"/>
              <a:t>social workers; social and human/community service assistants, managers, and specialists; clergy and other religious workers; and similar categories.</a:t>
            </a:r>
          </a:p>
        </p:txBody>
      </p:sp>
      <p:pic>
        <p:nvPicPr>
          <p:cNvPr id="4" name="Picture 3" descr="Figure_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00910"/>
            <a:ext cx="6760014" cy="328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57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Percentage of Men and Women Ages 21-40 with Four-Year </a:t>
            </a:r>
            <a:r>
              <a:rPr lang="en-US" dirty="0" smtClean="0"/>
              <a:t>Degrees </a:t>
            </a:r>
            <a:r>
              <a:rPr lang="en-US" sz="2300" dirty="0" smtClean="0"/>
              <a:t>(2010-2011)</a:t>
            </a:r>
            <a:endParaRPr lang="en-US" sz="2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428678"/>
            <a:ext cx="8229600" cy="457200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i="1" dirty="0"/>
              <a:t>How Liberal Arts and Sciences Majors Fare in Employment.</a:t>
            </a:r>
            <a:r>
              <a:rPr lang="en-US" dirty="0"/>
              <a:t> </a:t>
            </a:r>
            <a:r>
              <a:rPr lang="en-US" dirty="0" smtClean="0"/>
              <a:t>2013</a:t>
            </a:r>
            <a:endParaRPr lang="en-US" dirty="0"/>
          </a:p>
        </p:txBody>
      </p:sp>
      <p:pic>
        <p:nvPicPr>
          <p:cNvPr id="4" name="Picture 3" descr="Figure_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637219"/>
            <a:ext cx="7521963" cy="379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19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College Earnings </a:t>
            </a:r>
            <a:r>
              <a:rPr lang="en-US" dirty="0" smtClean="0"/>
              <a:t>Premium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198509"/>
            <a:ext cx="8229600" cy="397935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Carnevale</a:t>
            </a:r>
            <a:r>
              <a:rPr lang="en-US" dirty="0"/>
              <a:t>, </a:t>
            </a:r>
            <a:r>
              <a:rPr lang="en-US" dirty="0" err="1"/>
              <a:t>Jayasundera</a:t>
            </a:r>
            <a:r>
              <a:rPr lang="en-US" dirty="0"/>
              <a:t>, and </a:t>
            </a:r>
            <a:r>
              <a:rPr lang="en-US" dirty="0" err="1"/>
              <a:t>Cheah</a:t>
            </a:r>
            <a:r>
              <a:rPr lang="en-US" dirty="0"/>
              <a:t> (2013)</a:t>
            </a:r>
          </a:p>
        </p:txBody>
      </p:sp>
      <p:pic>
        <p:nvPicPr>
          <p:cNvPr id="4" name="Picture 3" descr="Figure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1396992"/>
            <a:ext cx="8320486" cy="363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351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Employers Prioritize Innovation and Transferable </a:t>
            </a:r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24854"/>
            <a:ext cx="8229600" cy="457200"/>
          </a:xfrm>
        </p:spPr>
        <p:txBody>
          <a:bodyPr/>
          <a:lstStyle/>
          <a:p>
            <a:r>
              <a:rPr lang="en-US" dirty="0" smtClean="0"/>
              <a:t>Source: </a:t>
            </a:r>
            <a:r>
              <a:rPr lang="en-US" dirty="0"/>
              <a:t>Hart Research Associates, </a:t>
            </a:r>
            <a:r>
              <a:rPr lang="en-US" i="1" dirty="0"/>
              <a:t>It Takes More Than a Major</a:t>
            </a:r>
            <a:r>
              <a:rPr lang="en-US" dirty="0"/>
              <a:t> (2013) </a:t>
            </a:r>
          </a:p>
        </p:txBody>
      </p:sp>
      <p:pic>
        <p:nvPicPr>
          <p:cNvPr id="4" name="Picture 3" descr="Table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41" y="1386640"/>
            <a:ext cx="8357059" cy="268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294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Employers </a:t>
            </a:r>
            <a:r>
              <a:rPr lang="en-US" dirty="0" smtClean="0"/>
              <a:t>Want Both Broad Knowledge and Specific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867" y="4538133"/>
            <a:ext cx="8229600" cy="457200"/>
          </a:xfrm>
        </p:spPr>
        <p:txBody>
          <a:bodyPr/>
          <a:lstStyle/>
          <a:p>
            <a:r>
              <a:rPr lang="en-US" dirty="0"/>
              <a:t>Source: Hart Research Associates, </a:t>
            </a:r>
            <a:r>
              <a:rPr lang="en-US" i="1" dirty="0"/>
              <a:t>It Takes More Than a Major</a:t>
            </a:r>
            <a:r>
              <a:rPr lang="en-US" dirty="0"/>
              <a:t> (2013).</a:t>
            </a:r>
          </a:p>
        </p:txBody>
      </p:sp>
      <p:pic>
        <p:nvPicPr>
          <p:cNvPr id="4" name="Picture 3" descr="Figure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63" y="1392763"/>
            <a:ext cx="8326581" cy="296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801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Employers Support Liberal Arts, Diversity, and Civic </a:t>
            </a:r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86856"/>
            <a:ext cx="8229600" cy="457200"/>
          </a:xfrm>
        </p:spPr>
        <p:txBody>
          <a:bodyPr/>
          <a:lstStyle/>
          <a:p>
            <a:r>
              <a:rPr lang="en-US" dirty="0"/>
              <a:t>Source: Hart Research Associates, </a:t>
            </a:r>
            <a:r>
              <a:rPr lang="en-US" i="1" dirty="0"/>
              <a:t>It Takes More Than A Major</a:t>
            </a:r>
            <a:r>
              <a:rPr lang="en-US" dirty="0"/>
              <a:t> (2013).</a:t>
            </a:r>
          </a:p>
          <a:p>
            <a:endParaRPr lang="en-US" dirty="0"/>
          </a:p>
        </p:txBody>
      </p:sp>
      <p:pic>
        <p:nvPicPr>
          <p:cNvPr id="4" name="Picture 3" descr="Table_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39" y="1371600"/>
            <a:ext cx="8637456" cy="357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29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21267"/>
            <a:ext cx="8229600" cy="558800"/>
          </a:xfrm>
        </p:spPr>
        <p:txBody>
          <a:bodyPr>
            <a:normAutofit fontScale="90000"/>
          </a:bodyPr>
          <a:lstStyle/>
          <a:p>
            <a:r>
              <a:rPr lang="en-US" dirty="0"/>
              <a:t>Median Annual Earnings by Age-Group and Undergraduate </a:t>
            </a:r>
            <a:r>
              <a:rPr lang="en-US" dirty="0" smtClean="0"/>
              <a:t>Major </a:t>
            </a:r>
            <a:r>
              <a:rPr lang="en-US" sz="2200" dirty="0" smtClean="0"/>
              <a:t>(2010-11)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741" y="5379405"/>
            <a:ext cx="8229600" cy="457200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i="1" dirty="0"/>
              <a:t>How Liberal Arts and Sciences Majors Fare in Employment.</a:t>
            </a:r>
            <a:r>
              <a:rPr lang="en-US" dirty="0"/>
              <a:t> 2013 </a:t>
            </a:r>
          </a:p>
        </p:txBody>
      </p:sp>
      <p:pic>
        <p:nvPicPr>
          <p:cNvPr id="4" name="Picture 3" descr="Figure_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41" y="1509998"/>
            <a:ext cx="8229052" cy="384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488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Short-term vs. Long-term </a:t>
            </a:r>
            <a:r>
              <a:rPr lang="en-US" dirty="0" smtClean="0"/>
              <a:t>Earnings </a:t>
            </a:r>
            <a:r>
              <a:rPr lang="en-US" sz="2100" dirty="0" smtClean="0"/>
              <a:t>(2010-11)</a:t>
            </a:r>
            <a:endParaRPr lang="en-US" sz="2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37200"/>
            <a:ext cx="8229600" cy="457200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i="1" dirty="0"/>
              <a:t>How Liberal Arts and Sciences Majors Fare in Employment.</a:t>
            </a:r>
            <a:r>
              <a:rPr lang="en-US" dirty="0"/>
              <a:t> </a:t>
            </a:r>
            <a:r>
              <a:rPr lang="en-US" dirty="0" smtClean="0"/>
              <a:t>2013</a:t>
            </a:r>
            <a:endParaRPr lang="en-US" dirty="0"/>
          </a:p>
        </p:txBody>
      </p:sp>
      <p:pic>
        <p:nvPicPr>
          <p:cNvPr id="4" name="Picture 3" descr="Figure_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25" y="1392766"/>
            <a:ext cx="7771882" cy="402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641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55121"/>
            <a:ext cx="8229600" cy="533407"/>
          </a:xfrm>
        </p:spPr>
        <p:txBody>
          <a:bodyPr>
            <a:normAutofit fontScale="90000"/>
          </a:bodyPr>
          <a:lstStyle/>
          <a:p>
            <a:r>
              <a:rPr lang="en-US" dirty="0"/>
              <a:t>Median earnings for graduates with only baccalaureate </a:t>
            </a:r>
            <a:r>
              <a:rPr lang="en-US" dirty="0" smtClean="0"/>
              <a:t>degrees (2010-11)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528738"/>
            <a:ext cx="8229600" cy="457200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i="1" dirty="0"/>
              <a:t>How Liberal Arts and Sciences Majors Fare in Employment.</a:t>
            </a:r>
            <a:r>
              <a:rPr lang="en-US" dirty="0"/>
              <a:t> 2013</a:t>
            </a:r>
          </a:p>
        </p:txBody>
      </p:sp>
      <p:pic>
        <p:nvPicPr>
          <p:cNvPr id="4" name="Picture 3" descr="Figure_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33" y="1582492"/>
            <a:ext cx="8229052" cy="38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17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Graduate School Earnings </a:t>
            </a:r>
            <a:r>
              <a:rPr lang="en-US" dirty="0" smtClean="0"/>
              <a:t>Bump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460993"/>
            <a:ext cx="8229600" cy="457200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i="1" dirty="0"/>
              <a:t>How Liberal Arts and Sciences Majors Fare in Employment.</a:t>
            </a:r>
            <a:r>
              <a:rPr lang="en-US" dirty="0"/>
              <a:t> </a:t>
            </a:r>
            <a:r>
              <a:rPr lang="en-US" dirty="0" smtClean="0"/>
              <a:t>2013</a:t>
            </a:r>
            <a:endParaRPr lang="en-US" dirty="0"/>
          </a:p>
        </p:txBody>
      </p:sp>
      <p:pic>
        <p:nvPicPr>
          <p:cNvPr id="5" name="Picture 4" descr="Figure_0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82480"/>
            <a:ext cx="7308617" cy="3907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769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358</Words>
  <Application>Microsoft Office PowerPoint</Application>
  <PresentationFormat>On-screen Show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The College Earnings Premium</vt:lpstr>
      <vt:lpstr>Employers Prioritize Innovation and Transferable Skills</vt:lpstr>
      <vt:lpstr>Employers Want Both Broad Knowledge and Specific Skills</vt:lpstr>
      <vt:lpstr>Employers Support Liberal Arts, Diversity, and Civic Learning</vt:lpstr>
      <vt:lpstr>Median Annual Earnings by Age-Group and Undergraduate Major (2010-11)</vt:lpstr>
      <vt:lpstr>Short-term vs. Long-term Earnings (2010-11)</vt:lpstr>
      <vt:lpstr>Median earnings for graduates with only baccalaureate degrees (2010-11)</vt:lpstr>
      <vt:lpstr>The Graduate School Earnings Bump</vt:lpstr>
      <vt:lpstr>Graduate and Professional Degree Attainment</vt:lpstr>
      <vt:lpstr>College Graduate Unemployment Rates</vt:lpstr>
      <vt:lpstr>Percentages of Graduates in Top 5 Professions</vt:lpstr>
      <vt:lpstr>College Graduates in Education and Social Services Professions (2010-11)</vt:lpstr>
      <vt:lpstr>Women Overrepresented in Education and Social Services Professions (2010-2011)</vt:lpstr>
      <vt:lpstr>Percentage of Men and Women Ages 21-40 with Four-Year Degrees (2010-2011)</vt:lpstr>
    </vt:vector>
  </TitlesOfParts>
  <Company>AAC&amp;U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Liberal Arts and Sciences Majors Fare in Employment</dc:title>
  <dc:creator>AAC&amp;U</dc:creator>
  <cp:lastModifiedBy>Barbara McCuen Jones</cp:lastModifiedBy>
  <cp:revision>36</cp:revision>
  <cp:lastPrinted>2014-01-14T18:36:42Z</cp:lastPrinted>
  <dcterms:created xsi:type="dcterms:W3CDTF">2014-01-03T15:19:51Z</dcterms:created>
  <dcterms:modified xsi:type="dcterms:W3CDTF">2014-01-30T14:51:47Z</dcterms:modified>
</cp:coreProperties>
</file>